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7" r:id="rId6"/>
    <p:sldMasterId id="2147483713" r:id="rId7"/>
    <p:sldMasterId id="2147483725" r:id="rId8"/>
  </p:sldMasterIdLst>
  <p:notesMasterIdLst>
    <p:notesMasterId r:id="rId42"/>
  </p:notesMasterIdLst>
  <p:sldIdLst>
    <p:sldId id="269" r:id="rId9"/>
    <p:sldId id="271" r:id="rId10"/>
    <p:sldId id="293" r:id="rId11"/>
    <p:sldId id="257" r:id="rId12"/>
    <p:sldId id="285" r:id="rId13"/>
    <p:sldId id="275" r:id="rId14"/>
    <p:sldId id="276" r:id="rId15"/>
    <p:sldId id="278" r:id="rId16"/>
    <p:sldId id="277" r:id="rId17"/>
    <p:sldId id="279" r:id="rId18"/>
    <p:sldId id="300" r:id="rId19"/>
    <p:sldId id="305" r:id="rId20"/>
    <p:sldId id="301" r:id="rId21"/>
    <p:sldId id="302" r:id="rId22"/>
    <p:sldId id="303" r:id="rId23"/>
    <p:sldId id="308" r:id="rId24"/>
    <p:sldId id="316" r:id="rId25"/>
    <p:sldId id="315" r:id="rId26"/>
    <p:sldId id="306" r:id="rId27"/>
    <p:sldId id="307" r:id="rId28"/>
    <p:sldId id="286" r:id="rId29"/>
    <p:sldId id="289" r:id="rId30"/>
    <p:sldId id="309" r:id="rId31"/>
    <p:sldId id="282" r:id="rId32"/>
    <p:sldId id="283" r:id="rId33"/>
    <p:sldId id="290" r:id="rId34"/>
    <p:sldId id="310" r:id="rId35"/>
    <p:sldId id="291" r:id="rId36"/>
    <p:sldId id="313" r:id="rId37"/>
    <p:sldId id="311" r:id="rId38"/>
    <p:sldId id="312" r:id="rId39"/>
    <p:sldId id="314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40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DD4-4E7F-9F2B-AC4C7CC4AB08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D4-4E7F-9F2B-AC4C7CC4AB08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0.106</c:v>
                </c:pt>
                <c:pt idx="2">
                  <c:v>0.21199999999999999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6375</c:v>
                </c:pt>
                <c:pt idx="1">
                  <c:v>6026</c:v>
                </c:pt>
                <c:pt idx="2">
                  <c:v>5929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D4-4E7F-9F2B-AC4C7CC4A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477248"/>
        <c:axId val="416477640"/>
      </c:barChart>
      <c:catAx>
        <c:axId val="416477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Rate (lb ai/A)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6477640"/>
        <c:crosses val="autoZero"/>
        <c:auto val="1"/>
        <c:lblAlgn val="ctr"/>
        <c:lblOffset val="100"/>
        <c:noMultiLvlLbl val="0"/>
      </c:catAx>
      <c:valAx>
        <c:axId val="416477640"/>
        <c:scaling>
          <c:orientation val="minMax"/>
          <c:max val="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Yield (lbs/A)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6477248"/>
        <c:crosses val="autoZero"/>
        <c:crossBetween val="between"/>
        <c:majorUnit val="17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Zidua 4.17SC (2.5 oz/A)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34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99</c:v>
                </c:pt>
                <c:pt idx="1">
                  <c:v>98</c:v>
                </c:pt>
                <c:pt idx="2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4E-4DF7-8580-8AB2F05B45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 Magnum (16 oz/A)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34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99</c:v>
                </c:pt>
                <c:pt idx="1">
                  <c:v>98</c:v>
                </c:pt>
                <c:pt idx="2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4E-4DF7-8580-8AB2F05B45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 (48 oz/A)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34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99</c:v>
                </c:pt>
                <c:pt idx="1">
                  <c:v>99</c:v>
                </c:pt>
                <c:pt idx="2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4E-4DF7-8580-8AB2F05B4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324696"/>
        <c:axId val="419322736"/>
      </c:lineChart>
      <c:catAx>
        <c:axId val="419324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(DAT)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9322736"/>
        <c:crosses val="autoZero"/>
        <c:auto val="1"/>
        <c:lblAlgn val="ctr"/>
        <c:lblOffset val="100"/>
        <c:noMultiLvlLbl val="0"/>
      </c:catAx>
      <c:valAx>
        <c:axId val="41932273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Control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9324696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Zidua (1.5 oz/A)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28</c:v>
                </c:pt>
                <c:pt idx="1">
                  <c:v>37</c:v>
                </c:pt>
                <c:pt idx="2">
                  <c:v>58</c:v>
                </c:pt>
                <c:pt idx="3">
                  <c:v>92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92</c:v>
                </c:pt>
                <c:pt idx="2">
                  <c:v>99</c:v>
                </c:pt>
                <c:pt idx="3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BC-45D7-BE4E-326F39FD77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 Magnum (21 oz/A)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28</c:v>
                </c:pt>
                <c:pt idx="1">
                  <c:v>37</c:v>
                </c:pt>
                <c:pt idx="2">
                  <c:v>58</c:v>
                </c:pt>
                <c:pt idx="3">
                  <c:v>92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49</c:v>
                </c:pt>
                <c:pt idx="1">
                  <c:v>58</c:v>
                </c:pt>
                <c:pt idx="2">
                  <c:v>64</c:v>
                </c:pt>
                <c:pt idx="3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BC-45D7-BE4E-326F39FD77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 (48 oz/A)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28</c:v>
                </c:pt>
                <c:pt idx="1">
                  <c:v>37</c:v>
                </c:pt>
                <c:pt idx="2">
                  <c:v>58</c:v>
                </c:pt>
                <c:pt idx="3">
                  <c:v>92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66</c:v>
                </c:pt>
                <c:pt idx="1">
                  <c:v>93</c:v>
                </c:pt>
                <c:pt idx="2">
                  <c:v>84</c:v>
                </c:pt>
                <c:pt idx="3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BC-45D7-BE4E-326F39FD7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447520"/>
        <c:axId val="328448304"/>
      </c:lineChart>
      <c:catAx>
        <c:axId val="32844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(DAT)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8448304"/>
        <c:crosses val="autoZero"/>
        <c:auto val="1"/>
        <c:lblAlgn val="ctr"/>
        <c:lblOffset val="100"/>
        <c:noMultiLvlLbl val="0"/>
      </c:catAx>
      <c:valAx>
        <c:axId val="32844830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Control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8447520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3664333624963"/>
          <c:y val="0.10310115217468635"/>
          <c:w val="0.8571744677748615"/>
          <c:h val="0.661538108022535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Zidua 4.17SC (2.5 oz/A)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34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82</c:v>
                </c:pt>
                <c:pt idx="2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4E-4DF7-8580-8AB2F05B45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 Magnum (16 oz/A)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34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41</c:v>
                </c:pt>
                <c:pt idx="1">
                  <c:v>37</c:v>
                </c:pt>
                <c:pt idx="2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4E-4DF7-8580-8AB2F05B45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 (48 oz/A)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34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</c:v>
                </c:pt>
                <c:pt idx="1">
                  <c:v>62</c:v>
                </c:pt>
                <c:pt idx="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4E-4DF7-8580-8AB2F05B4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324696"/>
        <c:axId val="419322736"/>
      </c:lineChart>
      <c:catAx>
        <c:axId val="419324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(DAT)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9322736"/>
        <c:crosses val="autoZero"/>
        <c:auto val="1"/>
        <c:lblAlgn val="ctr"/>
        <c:lblOffset val="100"/>
        <c:noMultiLvlLbl val="0"/>
      </c:catAx>
      <c:valAx>
        <c:axId val="41932273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Control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9324696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3E59-47B8-9B7F-04694E701F7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59-47B8-9B7F-04694E701F7D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rPr>
                      <a:t>5062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59-47B8-9B7F-04694E701F7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rPr>
                      <a:t>4688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59-47B8-9B7F-04694E701F7D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0.000</c:formatCode>
                <c:ptCount val="5"/>
                <c:pt idx="0">
                  <c:v>0</c:v>
                </c:pt>
                <c:pt idx="1">
                  <c:v>8.6999999999999994E-2</c:v>
                </c:pt>
                <c:pt idx="2">
                  <c:v>0.109</c:v>
                </c:pt>
                <c:pt idx="3">
                  <c:v>0.17499999999999999</c:v>
                </c:pt>
                <c:pt idx="4">
                  <c:v>0.219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6215</c:v>
                </c:pt>
                <c:pt idx="1">
                  <c:v>5961</c:v>
                </c:pt>
                <c:pt idx="2">
                  <c:v>5794</c:v>
                </c:pt>
                <c:pt idx="3">
                  <c:v>5062</c:v>
                </c:pt>
                <c:pt idx="4">
                  <c:v>4688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59-47B8-9B7F-04694E701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478424"/>
        <c:axId val="416478816"/>
      </c:barChart>
      <c:catAx>
        <c:axId val="41647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Rate (lb ai/A)</a:t>
                </a:r>
                <a:endParaRPr lang="en-US" dirty="0"/>
              </a:p>
            </c:rich>
          </c:tx>
          <c:overlay val="0"/>
        </c:title>
        <c:numFmt formatCode="0.000" sourceLinked="1"/>
        <c:majorTickMark val="out"/>
        <c:minorTickMark val="none"/>
        <c:tickLblPos val="nextTo"/>
        <c:crossAx val="416478816"/>
        <c:crosses val="autoZero"/>
        <c:auto val="1"/>
        <c:lblAlgn val="ctr"/>
        <c:lblOffset val="100"/>
        <c:noMultiLvlLbl val="0"/>
      </c:catAx>
      <c:valAx>
        <c:axId val="416478816"/>
        <c:scaling>
          <c:orientation val="minMax"/>
          <c:max val="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Yield (lbs/A)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6478424"/>
        <c:crosses val="autoZero"/>
        <c:crossBetween val="between"/>
        <c:majorUnit val="17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NTC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6215</c:v>
                </c:pt>
                <c:pt idx="1">
                  <c:v>4852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5-4B0C-BEDB-ECFD648927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oz/A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6545</c:v>
                </c:pt>
                <c:pt idx="1">
                  <c:v>5014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45-4B0C-BEDB-ECFD648927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 oz/A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6480</c:v>
                </c:pt>
                <c:pt idx="1">
                  <c:v>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45-4B0C-BEDB-ECFD64892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1638000"/>
        <c:axId val="931635920"/>
      </c:barChart>
      <c:catAx>
        <c:axId val="93163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635920"/>
        <c:crosses val="autoZero"/>
        <c:auto val="1"/>
        <c:lblAlgn val="ctr"/>
        <c:lblOffset val="100"/>
        <c:noMultiLvlLbl val="0"/>
      </c:catAx>
      <c:valAx>
        <c:axId val="93163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638000"/>
        <c:crosses val="autoZero"/>
        <c:crossBetween val="between"/>
        <c:majorUnit val="175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4835137795276"/>
          <c:y val="0.23153721362719107"/>
          <c:w val="0.85128805620608894"/>
          <c:h val="0.524731182795698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1.67 oz/A</c:v>
                </c:pt>
              </c:strCache>
            </c:strRef>
          </c:tx>
          <c:spPr>
            <a:ln w="12699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31</c:v>
                </c:pt>
                <c:pt idx="4">
                  <c:v>42</c:v>
                </c:pt>
                <c:pt idx="5">
                  <c:v>53</c:v>
                </c:pt>
                <c:pt idx="6">
                  <c:v>63</c:v>
                </c:pt>
                <c:pt idx="7">
                  <c:v>80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61</c:v>
                </c:pt>
                <c:pt idx="1">
                  <c:v>70</c:v>
                </c:pt>
                <c:pt idx="2">
                  <c:v>69</c:v>
                </c:pt>
                <c:pt idx="3">
                  <c:v>64</c:v>
                </c:pt>
                <c:pt idx="4">
                  <c:v>55</c:v>
                </c:pt>
                <c:pt idx="5">
                  <c:v>48</c:v>
                </c:pt>
                <c:pt idx="6">
                  <c:v>23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41-4268-A199-BE1C47E8D5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2.09 oz/A</c:v>
                </c:pt>
              </c:strCache>
            </c:strRef>
          </c:tx>
          <c:spPr>
            <a:ln w="12699">
              <a:solidFill>
                <a:srgbClr val="FFFF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31</c:v>
                </c:pt>
                <c:pt idx="4">
                  <c:v>42</c:v>
                </c:pt>
                <c:pt idx="5">
                  <c:v>53</c:v>
                </c:pt>
                <c:pt idx="6">
                  <c:v>63</c:v>
                </c:pt>
                <c:pt idx="7">
                  <c:v>80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70</c:v>
                </c:pt>
                <c:pt idx="1">
                  <c:v>74</c:v>
                </c:pt>
                <c:pt idx="2">
                  <c:v>74</c:v>
                </c:pt>
                <c:pt idx="3">
                  <c:v>71</c:v>
                </c:pt>
                <c:pt idx="4">
                  <c:v>61</c:v>
                </c:pt>
                <c:pt idx="5">
                  <c:v>58</c:v>
                </c:pt>
                <c:pt idx="6">
                  <c:v>45</c:v>
                </c:pt>
                <c:pt idx="7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41-4268-A199-BE1C47E8D5A0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12699">
              <a:solidFill>
                <a:srgbClr val="00FF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31</c:v>
                </c:pt>
                <c:pt idx="4">
                  <c:v>42</c:v>
                </c:pt>
                <c:pt idx="5">
                  <c:v>53</c:v>
                </c:pt>
                <c:pt idx="6">
                  <c:v>63</c:v>
                </c:pt>
                <c:pt idx="7">
                  <c:v>80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41-4268-A199-BE1C47E8D5A0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12699">
              <a:solidFill>
                <a:srgbClr val="00FFFF"/>
              </a:solidFill>
              <a:prstDash val="solid"/>
            </a:ln>
          </c:spPr>
          <c:marker>
            <c:symbol val="x"/>
            <c:size val="4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31</c:v>
                </c:pt>
                <c:pt idx="4">
                  <c:v>42</c:v>
                </c:pt>
                <c:pt idx="5">
                  <c:v>53</c:v>
                </c:pt>
                <c:pt idx="6">
                  <c:v>63</c:v>
                </c:pt>
                <c:pt idx="7">
                  <c:v>80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41-4268-A199-BE1C47E8D5A0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12699">
              <a:solidFill>
                <a:srgbClr val="0000FF"/>
              </a:solidFill>
              <a:prstDash val="solid"/>
            </a:ln>
          </c:spPr>
          <c:marker>
            <c:symbol val="star"/>
            <c:size val="4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31</c:v>
                </c:pt>
                <c:pt idx="4">
                  <c:v>42</c:v>
                </c:pt>
                <c:pt idx="5">
                  <c:v>53</c:v>
                </c:pt>
                <c:pt idx="6">
                  <c:v>63</c:v>
                </c:pt>
                <c:pt idx="7">
                  <c:v>80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F41-4268-A199-BE1C47E8D5A0}"/>
            </c:ext>
          </c:extLst>
        </c:ser>
        <c:ser>
          <c:idx val="5"/>
          <c:order val="5"/>
          <c:tx>
            <c:strRef>
              <c:f>Sheet1!$A$4</c:f>
              <c:strCache>
                <c:ptCount val="1"/>
                <c:pt idx="0">
                  <c:v>Dual Magnum</c:v>
                </c:pt>
              </c:strCache>
            </c:strRef>
          </c:tx>
          <c:spPr>
            <a:ln w="12699">
              <a:solidFill>
                <a:srgbClr val="FF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31</c:v>
                </c:pt>
                <c:pt idx="4">
                  <c:v>42</c:v>
                </c:pt>
                <c:pt idx="5">
                  <c:v>53</c:v>
                </c:pt>
                <c:pt idx="6">
                  <c:v>63</c:v>
                </c:pt>
                <c:pt idx="7">
                  <c:v>80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63</c:v>
                </c:pt>
                <c:pt idx="1">
                  <c:v>73</c:v>
                </c:pt>
                <c:pt idx="2">
                  <c:v>70</c:v>
                </c:pt>
                <c:pt idx="3">
                  <c:v>64</c:v>
                </c:pt>
                <c:pt idx="4">
                  <c:v>38</c:v>
                </c:pt>
                <c:pt idx="5">
                  <c:v>21</c:v>
                </c:pt>
                <c:pt idx="6">
                  <c:v>8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F41-4268-A199-BE1C47E8D5A0}"/>
            </c:ext>
          </c:extLst>
        </c:ser>
        <c:ser>
          <c:idx val="6"/>
          <c:order val="6"/>
          <c:tx>
            <c:strRef>
              <c:f>Sheet1!$A$5</c:f>
              <c:strCache>
                <c:ptCount val="1"/>
                <c:pt idx="0">
                  <c:v>Prowl H2O</c:v>
                </c:pt>
              </c:strCache>
            </c:strRef>
          </c:tx>
          <c:spPr>
            <a:ln w="12699">
              <a:solidFill>
                <a:srgbClr val="FF6600"/>
              </a:solidFill>
              <a:prstDash val="solid"/>
            </a:ln>
          </c:spPr>
          <c:marker>
            <c:symbol val="plus"/>
            <c:size val="4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31</c:v>
                </c:pt>
                <c:pt idx="4">
                  <c:v>42</c:v>
                </c:pt>
                <c:pt idx="5">
                  <c:v>53</c:v>
                </c:pt>
                <c:pt idx="6">
                  <c:v>63</c:v>
                </c:pt>
                <c:pt idx="7">
                  <c:v>80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79</c:v>
                </c:pt>
                <c:pt idx="1">
                  <c:v>85</c:v>
                </c:pt>
                <c:pt idx="2">
                  <c:v>89</c:v>
                </c:pt>
                <c:pt idx="3">
                  <c:v>84</c:v>
                </c:pt>
                <c:pt idx="4">
                  <c:v>89</c:v>
                </c:pt>
                <c:pt idx="5">
                  <c:v>81</c:v>
                </c:pt>
                <c:pt idx="6">
                  <c:v>83</c:v>
                </c:pt>
                <c:pt idx="7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F41-4268-A199-BE1C47E8D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323912"/>
        <c:axId val="419324304"/>
      </c:lineChart>
      <c:catAx>
        <c:axId val="419323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(DAT)</a:t>
                </a:r>
              </a:p>
            </c:rich>
          </c:tx>
          <c:layout>
            <c:manualLayout>
              <c:xMode val="edge"/>
              <c:yMode val="edge"/>
              <c:x val="0.48243559718969553"/>
              <c:y val="0.88387096774193552"/>
            </c:manualLayout>
          </c:layout>
          <c:overlay val="0"/>
          <c:spPr>
            <a:noFill/>
            <a:ln w="253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932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9324304"/>
        <c:scaling>
          <c:orientation val="minMax"/>
          <c:max val="100"/>
        </c:scaling>
        <c:delete val="0"/>
        <c:axPos val="l"/>
        <c:majorGridlines>
          <c:spPr>
            <a:ln w="12699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Control - %</a:t>
                </a:r>
              </a:p>
            </c:rich>
          </c:tx>
          <c:layout>
            <c:manualLayout>
              <c:xMode val="edge"/>
              <c:yMode val="edge"/>
              <c:x val="1.288056206088993E-2"/>
              <c:y val="0.35053763440860214"/>
            </c:manualLayout>
          </c:layout>
          <c:overlay val="0"/>
          <c:spPr>
            <a:noFill/>
            <a:ln w="253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9323912"/>
        <c:crosses val="autoZero"/>
        <c:crossBetween val="between"/>
        <c:majorUnit val="20"/>
      </c:valAx>
      <c:spPr>
        <a:solidFill>
          <a:srgbClr val="000000"/>
        </a:solidFill>
        <a:ln w="12699">
          <a:solidFill>
            <a:srgbClr val="FFFFFF"/>
          </a:solidFill>
          <a:prstDash val="solid"/>
        </a:ln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3.6299765807962528E-2"/>
          <c:y val="6.4516129032258064E-3"/>
          <c:w val="0.92505854800936771"/>
          <c:h val="0.15698924731182795"/>
        </c:manualLayout>
      </c:layout>
      <c:overlay val="0"/>
      <c:spPr>
        <a:solidFill>
          <a:srgbClr val="000000"/>
        </a:solidFill>
        <a:ln w="12699">
          <a:solidFill>
            <a:srgbClr val="FFFFFF"/>
          </a:solidFill>
          <a:prstDash val="solid"/>
        </a:ln>
      </c:spPr>
      <c:txPr>
        <a:bodyPr/>
        <a:lstStyle/>
        <a:p>
          <a:pPr>
            <a:defRPr sz="1655" b="0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Zidua 85WG (1.5 oz/A)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21</c:v>
                </c:pt>
                <c:pt idx="1">
                  <c:v>28</c:v>
                </c:pt>
                <c:pt idx="2">
                  <c:v>37</c:v>
                </c:pt>
                <c:pt idx="3">
                  <c:v>58</c:v>
                </c:pt>
                <c:pt idx="4">
                  <c:v>92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</c:v>
                </c:pt>
                <c:pt idx="1">
                  <c:v>88</c:v>
                </c:pt>
                <c:pt idx="2">
                  <c:v>80</c:v>
                </c:pt>
                <c:pt idx="3">
                  <c:v>43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4E-4DF7-8580-8AB2F05B45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 Magnum (21 oz/A)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21</c:v>
                </c:pt>
                <c:pt idx="1">
                  <c:v>28</c:v>
                </c:pt>
                <c:pt idx="2">
                  <c:v>37</c:v>
                </c:pt>
                <c:pt idx="3">
                  <c:v>58</c:v>
                </c:pt>
                <c:pt idx="4">
                  <c:v>92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95</c:v>
                </c:pt>
                <c:pt idx="1">
                  <c:v>91</c:v>
                </c:pt>
                <c:pt idx="2">
                  <c:v>80</c:v>
                </c:pt>
                <c:pt idx="3">
                  <c:v>48</c:v>
                </c:pt>
                <c:pt idx="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4E-4DF7-8580-8AB2F05B45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 (48 oz/A)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21</c:v>
                </c:pt>
                <c:pt idx="1">
                  <c:v>28</c:v>
                </c:pt>
                <c:pt idx="2">
                  <c:v>37</c:v>
                </c:pt>
                <c:pt idx="3">
                  <c:v>58</c:v>
                </c:pt>
                <c:pt idx="4">
                  <c:v>92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93</c:v>
                </c:pt>
                <c:pt idx="1">
                  <c:v>91</c:v>
                </c:pt>
                <c:pt idx="2">
                  <c:v>85</c:v>
                </c:pt>
                <c:pt idx="3">
                  <c:v>44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4E-4DF7-8580-8AB2F05B4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324696"/>
        <c:axId val="419322736"/>
      </c:lineChart>
      <c:catAx>
        <c:axId val="419324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(DAT)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9322736"/>
        <c:crosses val="autoZero"/>
        <c:auto val="1"/>
        <c:lblAlgn val="ctr"/>
        <c:lblOffset val="100"/>
        <c:noMultiLvlLbl val="0"/>
      </c:catAx>
      <c:valAx>
        <c:axId val="419322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Control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9324696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Zidua 4.17SC (2.5 oz/A)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</c:v>
                </c:pt>
                <c:pt idx="1">
                  <c:v>34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4E-4DF7-8580-8AB2F05B45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 Magnum (16 oz/A)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</c:v>
                </c:pt>
                <c:pt idx="1">
                  <c:v>34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98</c:v>
                </c:pt>
                <c:pt idx="1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4E-4DF7-8580-8AB2F05B45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 (48 oz/A)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</c:v>
                </c:pt>
                <c:pt idx="1">
                  <c:v>34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96</c:v>
                </c:pt>
                <c:pt idx="1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4E-4DF7-8580-8AB2F05B4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324696"/>
        <c:axId val="419322736"/>
      </c:lineChart>
      <c:catAx>
        <c:axId val="419324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(DAT)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9322736"/>
        <c:crosses val="autoZero"/>
        <c:auto val="1"/>
        <c:lblAlgn val="ctr"/>
        <c:lblOffset val="100"/>
        <c:noMultiLvlLbl val="0"/>
      </c:catAx>
      <c:valAx>
        <c:axId val="41932273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Control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9324696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Zidua 85WG @ 2 oz/A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14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49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98</c:v>
                </c:pt>
                <c:pt idx="1">
                  <c:v>95</c:v>
                </c:pt>
                <c:pt idx="2">
                  <c:v>93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39-4142-8F7A-0B114D32A9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 Magnum 7.62EC @ 21 oz/A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14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49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99</c:v>
                </c:pt>
                <c:pt idx="1">
                  <c:v>98</c:v>
                </c:pt>
                <c:pt idx="2">
                  <c:v>96</c:v>
                </c:pt>
                <c:pt idx="3">
                  <c:v>93</c:v>
                </c:pt>
                <c:pt idx="4">
                  <c:v>93</c:v>
                </c:pt>
                <c:pt idx="5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39-4142-8F7A-0B114D32A9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 @ 48 oz/A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14</c:v>
                </c:pt>
                <c:pt idx="1">
                  <c:v>21</c:v>
                </c:pt>
                <c:pt idx="2">
                  <c:v>28</c:v>
                </c:pt>
                <c:pt idx="3">
                  <c:v>35</c:v>
                </c:pt>
                <c:pt idx="4">
                  <c:v>42</c:v>
                </c:pt>
                <c:pt idx="5">
                  <c:v>49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96</c:v>
                </c:pt>
                <c:pt idx="1">
                  <c:v>85</c:v>
                </c:pt>
                <c:pt idx="2">
                  <c:v>78</c:v>
                </c:pt>
                <c:pt idx="3">
                  <c:v>63</c:v>
                </c:pt>
                <c:pt idx="4">
                  <c:v>62</c:v>
                </c:pt>
                <c:pt idx="5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39-4142-8F7A-0B114D32A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321560"/>
        <c:axId val="419323128"/>
      </c:lineChart>
      <c:catAx>
        <c:axId val="419321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323128"/>
        <c:crosses val="autoZero"/>
        <c:auto val="1"/>
        <c:lblAlgn val="ctr"/>
        <c:lblOffset val="100"/>
        <c:noMultiLvlLbl val="0"/>
      </c:catAx>
      <c:valAx>
        <c:axId val="41932312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321560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Zidua 4.17SC  @ 3.26 oz/A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24</c:v>
                </c:pt>
                <c:pt idx="3">
                  <c:v>32</c:v>
                </c:pt>
                <c:pt idx="4">
                  <c:v>47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7E-4D18-AC33-878B07FBAC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 Magnum 7.62EC @ 21 oz/A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24</c:v>
                </c:pt>
                <c:pt idx="3">
                  <c:v>32</c:v>
                </c:pt>
                <c:pt idx="4">
                  <c:v>47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  <c:pt idx="3">
                  <c:v>95</c:v>
                </c:pt>
                <c:pt idx="4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7E-4D18-AC33-878B07FBAC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 @ 48 oz/A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24</c:v>
                </c:pt>
                <c:pt idx="3">
                  <c:v>32</c:v>
                </c:pt>
                <c:pt idx="4">
                  <c:v>47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</c:v>
                </c:pt>
                <c:pt idx="4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7E-4D18-AC33-878B07FBA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537216"/>
        <c:axId val="417537608"/>
      </c:lineChart>
      <c:catAx>
        <c:axId val="41753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537608"/>
        <c:crosses val="autoZero"/>
        <c:auto val="1"/>
        <c:lblAlgn val="ctr"/>
        <c:lblOffset val="100"/>
        <c:noMultiLvlLbl val="0"/>
      </c:catAx>
      <c:valAx>
        <c:axId val="41753760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7537216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Zidua 85WG (1.5 oz/A)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21</c:v>
                </c:pt>
                <c:pt idx="1">
                  <c:v>28</c:v>
                </c:pt>
                <c:pt idx="2">
                  <c:v>37</c:v>
                </c:pt>
                <c:pt idx="3">
                  <c:v>58</c:v>
                </c:pt>
                <c:pt idx="4">
                  <c:v>92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05-487E-AB74-5CE28E5541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Dual Magnum (21 oz/A)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21</c:v>
                </c:pt>
                <c:pt idx="1">
                  <c:v>28</c:v>
                </c:pt>
                <c:pt idx="2">
                  <c:v>37</c:v>
                </c:pt>
                <c:pt idx="3">
                  <c:v>58</c:v>
                </c:pt>
                <c:pt idx="4">
                  <c:v>92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98</c:v>
                </c:pt>
                <c:pt idx="4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05-487E-AB74-5CE28E5541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Warrant (48 oz/A)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21</c:v>
                </c:pt>
                <c:pt idx="1">
                  <c:v>28</c:v>
                </c:pt>
                <c:pt idx="2">
                  <c:v>37</c:v>
                </c:pt>
                <c:pt idx="3">
                  <c:v>58</c:v>
                </c:pt>
                <c:pt idx="4">
                  <c:v>92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98</c:v>
                </c:pt>
                <c:pt idx="4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05-487E-AB74-5CE28E554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539568"/>
        <c:axId val="417536432"/>
      </c:lineChart>
      <c:catAx>
        <c:axId val="417539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(DAT)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7536432"/>
        <c:crosses val="autoZero"/>
        <c:auto val="1"/>
        <c:lblAlgn val="ctr"/>
        <c:lblOffset val="100"/>
        <c:noMultiLvlLbl val="0"/>
      </c:catAx>
      <c:valAx>
        <c:axId val="41753643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Control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7539568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0.82008</cdr:x>
      <cdr:y>0.22181</cdr:y>
    </cdr:from>
    <cdr:to>
      <cdr:x>0.94693</cdr:x>
      <cdr:y>0.40125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11850" y="1130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>
                  <a:lumMod val="20000"/>
                  <a:lumOff val="80000"/>
                </a:schemeClr>
              </a:solidFill>
            </a:rPr>
            <a:t>b</a:t>
          </a:r>
          <a:endParaRPr lang="en-US" sz="1800" dirty="0">
            <a:solidFill>
              <a:schemeClr val="bg1">
                <a:lumMod val="20000"/>
                <a:lumOff val="8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0.86237</cdr:x>
      <cdr:y>0.22181</cdr:y>
    </cdr:from>
    <cdr:to>
      <cdr:x>0.98921</cdr:x>
      <cdr:y>0.40125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16650" y="1130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-25%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0.50926</cdr:x>
      <cdr:y>0.40407</cdr:y>
    </cdr:from>
    <cdr:to>
      <cdr:x>0.86111</cdr:x>
      <cdr:y>0.87548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000" y="1828800"/>
          <a:ext cx="2895600" cy="2133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0.50926</cdr:x>
      <cdr:y>0.40407</cdr:y>
    </cdr:from>
    <cdr:to>
      <cdr:x>0.87037</cdr:x>
      <cdr:y>0.89232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1000" y="1828800"/>
          <a:ext cx="2971800" cy="220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0.50926</cdr:x>
      <cdr:y>0.40407</cdr:y>
    </cdr:from>
    <cdr:to>
      <cdr:x>0.86111</cdr:x>
      <cdr:y>0.87548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000" y="1828800"/>
          <a:ext cx="2895600" cy="2133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0.50926</cdr:x>
      <cdr:y>0.40407</cdr:y>
    </cdr:from>
    <cdr:to>
      <cdr:x>0.87037</cdr:x>
      <cdr:y>0.89232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1000" y="1828800"/>
          <a:ext cx="2971800" cy="220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54218-02AF-4F7A-BA07-73CFC031BD3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196BD-9310-4E05-9D0B-6C0501B6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196BD-9310-4E05-9D0B-6C0501B6B2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1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196BD-9310-4E05-9D0B-6C0501B6B2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1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9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7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7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0FC48-033F-479C-A53E-DC77DE4B0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F58D-2FD7-421A-9397-B4F718481A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87C3-12FB-4885-9B2C-BD2EF7A0F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4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60" y="1308105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87" y="1308105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347D-632B-412F-A060-4B05D062DC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0374-7400-4B6C-9B6D-F6F8DB60BD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C710-30E2-4F61-9D6A-4E28EA592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ECD2-BF3C-48C8-B873-1DCA54E4B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C386C-00AA-4879-B980-B266375050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7535-63AF-4F24-B649-582DC1C2FF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5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F13A-2F37-4E8A-BB55-8EC33C5E35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9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2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8F6C-CA49-42E0-A38B-69B81C693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6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87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60" y="3932243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87" y="3932243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30DD5-BCFA-4E28-85A5-43DCF6D80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60" y="1308105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87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87" y="3932243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6A28-437F-47DE-9BE0-814DC6221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60" y="1308105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87" y="1308105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D2B5-67E2-49C8-8641-3C7224DA14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60" y="1308105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87" y="1308105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85FD-C197-43B1-BE41-029B4AD3CE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60" y="1308105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87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87" y="3932243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5CAC-7DF2-4974-963F-C171944FB6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1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20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17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82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5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8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2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38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18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05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6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604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33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23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6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35F30FAD-A24F-49ED-902C-3443DF78E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28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53FA469-4CD9-4302-A060-87F840F9A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3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866E173-5685-45CA-884F-4C6D68E3F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9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61A4625-9862-4A7B-81DE-D591D9114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70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81F1146-6CF7-4828-9042-24B2AC0CC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396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C3F2A4F6-014B-4D17-AA05-00158CD1C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82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10BC566-1027-4EE5-B436-1B3C73924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80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39A03E17-35B7-4E2F-86BF-B5C995B07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45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017FA14-1288-4919-AEDB-4AB4D1244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9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67A5416-B90D-46D7-ACCB-3889F06BF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616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9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1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50679FA3-8FE7-418C-BAEB-CB4E03A85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34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BCB9C61-64CE-4CF3-B594-F16349416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9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31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525ECD8D-C776-49DF-99B9-4B620B93F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51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D4F47AE-46CA-484E-9BAC-9BF7EF8DC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75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1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6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1" y="3932240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6" y="3932240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5A74638-605B-4C09-9528-BDBB4DDB6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54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1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1" y="3932240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D7F619C-C6D1-4AA3-912A-5390963A2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15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6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6" y="3932240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E628F41-487A-4150-9538-0E82DB10C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259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6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6" y="3932240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B22B035-36B3-42E4-81E1-E9C1B338C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095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66E8B01-9131-4D26-9E63-21C35974E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0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4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A748-D949-4ABA-9C0D-BD6EFF58191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B63A-8F9A-4F2E-A89F-1367832A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5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6C70A-7245-4076-A7C6-9A5422766A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9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FDD0A-91B1-4DD9-904D-A90000241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53564-774C-472C-A6B1-C93116462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5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2"/>
            <a:ext cx="7208838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287DD-910A-46F5-91EC-C3FF6B71A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7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52650" y="3200400"/>
            <a:ext cx="6665913" cy="8255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Anthem Flex for Weed </a:t>
            </a:r>
            <a:br>
              <a:rPr lang="en-US" altLang="en-US" sz="3200" dirty="0" smtClean="0"/>
            </a:br>
            <a:r>
              <a:rPr lang="en-US" altLang="en-US" sz="3200" dirty="0" smtClean="0"/>
              <a:t>Control in Peanut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52650" y="4876800"/>
            <a:ext cx="6229350" cy="550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1600" b="1" dirty="0" smtClean="0"/>
              <a:t>Eric P. Prostko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b="1" dirty="0" smtClean="0"/>
              <a:t>Professor and Extension Weed Specialist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b="1" i="1" dirty="0" smtClean="0"/>
              <a:t>Department </a:t>
            </a:r>
            <a:r>
              <a:rPr lang="en-US" altLang="en-US" sz="1600" b="1" i="1" dirty="0"/>
              <a:t>of Crop &amp; Soil </a:t>
            </a:r>
            <a:r>
              <a:rPr lang="en-US" altLang="en-US" sz="1600" b="1" i="1" dirty="0" smtClean="0"/>
              <a:t>Sciences</a:t>
            </a:r>
            <a:endParaRPr lang="en-US" altLang="en-US" sz="1600" b="1" i="1" baseline="30000" dirty="0" smtClean="0"/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0" y="6396335"/>
            <a:ext cx="179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 smtClean="0">
                <a:solidFill>
                  <a:srgbClr val="000000"/>
                </a:solidFill>
                <a:latin typeface="+mn-lt"/>
              </a:rPr>
              <a:t>FMC Technical Meeting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 smtClean="0">
                <a:solidFill>
                  <a:srgbClr val="000000"/>
                </a:solidFill>
                <a:latin typeface="+mn-lt"/>
              </a:rPr>
              <a:t>Oct. 2, 2019</a:t>
            </a:r>
            <a:endParaRPr lang="en-US" altLang="en-US" sz="12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5724104"/>
            <a:ext cx="2209800" cy="87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anthem flex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Peanut Leaf Cupping Caused by </a:t>
            </a:r>
            <a:r>
              <a:rPr lang="en-US" dirty="0" err="1" smtClean="0"/>
              <a:t>Pyroxasulfone</a:t>
            </a:r>
            <a:r>
              <a:rPr lang="en-US" dirty="0" smtClean="0"/>
              <a:t> Applied PRE</a:t>
            </a:r>
            <a:endParaRPr lang="en-US" dirty="0"/>
          </a:p>
        </p:txBody>
      </p:sp>
      <p:pic>
        <p:nvPicPr>
          <p:cNvPr id="2050" name="Picture 2" descr="L:\field pictures\2013 FIELD SHOTS\2013-05-01\01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304737" y="1200462"/>
            <a:ext cx="4876800" cy="5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Anthem Flex in Peanut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0" y="1143000"/>
            <a:ext cx="7208838" cy="5095875"/>
          </a:xfrm>
        </p:spPr>
        <p:txBody>
          <a:bodyPr/>
          <a:lstStyle/>
          <a:p>
            <a:r>
              <a:rPr lang="en-US" dirty="0" smtClean="0"/>
              <a:t>FMC</a:t>
            </a:r>
          </a:p>
          <a:p>
            <a:r>
              <a:rPr lang="en-US" dirty="0" smtClean="0"/>
              <a:t>Anthem Flex 4SE (F9312-3)</a:t>
            </a:r>
          </a:p>
          <a:p>
            <a:pPr lvl="1"/>
            <a:r>
              <a:rPr lang="en-US" dirty="0" smtClean="0"/>
              <a:t>carfentrazone (0.267 lb/gal)</a:t>
            </a:r>
          </a:p>
          <a:p>
            <a:pPr lvl="1"/>
            <a:r>
              <a:rPr lang="en-US" dirty="0" smtClean="0"/>
              <a:t>pyroxasulfone (3.733 lbs/gal)</a:t>
            </a:r>
          </a:p>
          <a:p>
            <a:r>
              <a:rPr lang="en-US" dirty="0" smtClean="0"/>
              <a:t>Testing since 2012</a:t>
            </a:r>
          </a:p>
          <a:p>
            <a:r>
              <a:rPr lang="en-US" b="1" u="sng" dirty="0" smtClean="0"/>
              <a:t>POST only!</a:t>
            </a:r>
          </a:p>
          <a:p>
            <a:r>
              <a:rPr lang="en-US" dirty="0" smtClean="0"/>
              <a:t>Increase in crop injury mostly due to carfentrazone</a:t>
            </a:r>
          </a:p>
          <a:p>
            <a:r>
              <a:rPr lang="en-US" dirty="0" smtClean="0"/>
              <a:t>2.7-3.0 oz/A + NIS</a:t>
            </a:r>
          </a:p>
          <a:p>
            <a:pPr lvl="1"/>
            <a:r>
              <a:rPr lang="en-US" sz="1400" i="1" dirty="0" smtClean="0">
                <a:solidFill>
                  <a:schemeClr val="accent2"/>
                </a:solidFill>
              </a:rPr>
              <a:t>0.0056 - 0.0063 lb ai/A – carfentrazone</a:t>
            </a:r>
          </a:p>
          <a:p>
            <a:pPr lvl="2"/>
            <a:r>
              <a:rPr lang="en-US" sz="1400" i="1" dirty="0" smtClean="0">
                <a:solidFill>
                  <a:schemeClr val="accent2"/>
                </a:solidFill>
              </a:rPr>
              <a:t>Aim 2EC @ 0.36-0.40 oz/A</a:t>
            </a:r>
          </a:p>
          <a:p>
            <a:pPr lvl="1"/>
            <a:r>
              <a:rPr lang="en-US" sz="1400" i="1" dirty="0" smtClean="0">
                <a:solidFill>
                  <a:schemeClr val="accent2"/>
                </a:solidFill>
              </a:rPr>
              <a:t>0.0787- 0.0875 lbs ai/A – pyroxasulfone</a:t>
            </a:r>
          </a:p>
          <a:p>
            <a:pPr lvl="2"/>
            <a:r>
              <a:rPr lang="en-US" sz="1400" i="1" dirty="0" smtClean="0">
                <a:solidFill>
                  <a:schemeClr val="accent2"/>
                </a:solidFill>
              </a:rPr>
              <a:t> Zidua 85WG @ 1.48-1.65 oz/A or </a:t>
            </a:r>
            <a:r>
              <a:rPr lang="en-US" sz="1400" i="1" dirty="0" err="1" smtClean="0">
                <a:solidFill>
                  <a:schemeClr val="accent2"/>
                </a:solidFill>
              </a:rPr>
              <a:t>Zidua</a:t>
            </a:r>
            <a:r>
              <a:rPr lang="en-US" sz="1400" i="1" dirty="0" smtClean="0">
                <a:solidFill>
                  <a:schemeClr val="accent2"/>
                </a:solidFill>
              </a:rPr>
              <a:t> 4.17SC @ 2.42-2.69 oz/A </a:t>
            </a:r>
            <a:endParaRPr lang="en-US" sz="1400" i="1" dirty="0">
              <a:solidFill>
                <a:schemeClr val="accent2"/>
              </a:solidFill>
            </a:endParaRPr>
          </a:p>
        </p:txBody>
      </p:sp>
      <p:pic>
        <p:nvPicPr>
          <p:cNvPr id="12292" name="Picture 4" descr="Anthem 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1562100" cy="71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6" y="3048000"/>
            <a:ext cx="1676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9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Control in Peanut with Anthem Flex - 2017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32" y="5958092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PE-04-17</a:t>
            </a:r>
          </a:p>
          <a:p>
            <a:r>
              <a:rPr lang="en-US" dirty="0" smtClean="0"/>
              <a:t>July 20</a:t>
            </a:r>
          </a:p>
          <a:p>
            <a:r>
              <a:rPr lang="en-US" dirty="0" smtClean="0"/>
              <a:t>79 DAP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350" y="1504421"/>
            <a:ext cx="3527425" cy="470323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3" y="1828800"/>
            <a:ext cx="1621677" cy="7498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4200" y="620765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NTC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486400" y="2667000"/>
            <a:ext cx="1143000" cy="1905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175" y="1503362"/>
            <a:ext cx="3200400" cy="4705350"/>
          </a:xfrm>
        </p:spPr>
      </p:pic>
      <p:sp>
        <p:nvSpPr>
          <p:cNvPr id="20" name="Rectangle 19"/>
          <p:cNvSpPr/>
          <p:nvPr/>
        </p:nvSpPr>
        <p:spPr>
          <a:xfrm>
            <a:off x="5900738" y="5780714"/>
            <a:ext cx="2590800" cy="10618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PROWL H</a:t>
            </a:r>
            <a:r>
              <a:rPr lang="en-US" sz="9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3.8 SC 32.0 </a:t>
            </a: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oz/A (PRE)</a:t>
            </a:r>
          </a:p>
          <a:p>
            <a:pPr algn="ctr"/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VALOR </a:t>
            </a:r>
            <a:r>
              <a:rPr 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SX 51 WG 3.0 </a:t>
            </a: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oz/A (PRE) </a:t>
            </a:r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STRONGARM 84 WG 0.225 </a:t>
            </a: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oz/A (PRE)</a:t>
            </a:r>
          </a:p>
          <a:p>
            <a:pPr algn="ctr"/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CADRE </a:t>
            </a:r>
            <a:r>
              <a:rPr 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AS 4.0 </a:t>
            </a: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oz/A (42 DAP)</a:t>
            </a:r>
          </a:p>
          <a:p>
            <a:pPr algn="ctr"/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ANTHEM </a:t>
            </a:r>
            <a:r>
              <a:rPr 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 </a:t>
            </a: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4SE </a:t>
            </a:r>
            <a:r>
              <a:rPr 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 </a:t>
            </a: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oz/A (42 DAP)</a:t>
            </a:r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 0.25 % v/v </a:t>
            </a: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(42 DAP)</a:t>
            </a:r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63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Control in Peanut with Anthem Flex - 2018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94360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PE-15-18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July 17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71 DAP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266" name="Picture 2" descr="C:\Users\eprostko\FIELD PICTURES\2018\pe-15-18\july 17\0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2400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eprostko\FIELD PICTURES\2018\pe-15-18\july 17\1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2400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eprostko\FIELD PICTURES\2018\pe-15-18\july 17\1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400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46684" y="4876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NTC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876800"/>
            <a:ext cx="2559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Prowl H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r>
              <a:rPr lang="en-US" sz="1200" dirty="0" smtClean="0">
                <a:solidFill>
                  <a:srgbClr val="000000"/>
                </a:solidFill>
              </a:rPr>
              <a:t>0 @ 32 oz/A – PRE</a:t>
            </a: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Gramoxone @ 12 oz/A - 16 DAP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Storm @ 16 oz/A -  16 DAP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Dual Magnum @ 16 oz/A -16 DAP</a:t>
            </a: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Cadre @ 4 oz/A - 38 DAP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Dual Magnum @ 16 oz/A - 38 DAP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542" y="4884821"/>
            <a:ext cx="24075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Prowl H</a:t>
            </a:r>
            <a:r>
              <a:rPr lang="pt-BR" sz="1200" baseline="-25000" dirty="0" smtClean="0">
                <a:solidFill>
                  <a:srgbClr val="000000"/>
                </a:solidFill>
              </a:rPr>
              <a:t>2</a:t>
            </a:r>
            <a:r>
              <a:rPr lang="pt-BR" sz="1200" dirty="0" smtClean="0">
                <a:solidFill>
                  <a:srgbClr val="000000"/>
                </a:solidFill>
              </a:rPr>
              <a:t>0 @ 32 oz/A – PRE</a:t>
            </a:r>
          </a:p>
          <a:p>
            <a:pPr algn="ctr"/>
            <a:endParaRPr lang="pt-BR" sz="1200" dirty="0" smtClean="0">
              <a:solidFill>
                <a:srgbClr val="000000"/>
              </a:solidFill>
            </a:endParaRPr>
          </a:p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Gramoxone @ 12 oz/A - 16 DAP</a:t>
            </a:r>
          </a:p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Storm @ 16 oz/A -  16 DAP</a:t>
            </a:r>
          </a:p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Anthem Flex @  3 oz/A -16 DAP</a:t>
            </a:r>
          </a:p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Induce @ 0.25% v/v</a:t>
            </a:r>
          </a:p>
          <a:p>
            <a:pPr algn="ctr"/>
            <a:endParaRPr lang="pt-BR" sz="1200" dirty="0" smtClean="0">
              <a:solidFill>
                <a:srgbClr val="000000"/>
              </a:solidFill>
            </a:endParaRPr>
          </a:p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Cadre @ 4 oz/A - 38 DAP</a:t>
            </a:r>
          </a:p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Anthem Flex @ 3 oz/A - 38 DAP</a:t>
            </a:r>
          </a:p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Induce @ 0.25% v/v</a:t>
            </a:r>
            <a:endParaRPr lang="pt-BR" sz="1200" dirty="0">
              <a:solidFill>
                <a:srgbClr val="000000"/>
              </a:solidFill>
            </a:endParaRPr>
          </a:p>
        </p:txBody>
      </p:sp>
      <p:pic>
        <p:nvPicPr>
          <p:cNvPr id="11270" name="Picture 6" descr="Anthem Fl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788777"/>
            <a:ext cx="1622258" cy="7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Gramoxone + Storm + Anthem Flex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19" y="1308102"/>
            <a:ext cx="67945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86740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PE-02-15</a:t>
            </a:r>
          </a:p>
          <a:p>
            <a:r>
              <a:rPr lang="en-US" dirty="0">
                <a:solidFill>
                  <a:srgbClr val="000000"/>
                </a:solidFill>
              </a:rPr>
              <a:t>May 19</a:t>
            </a:r>
          </a:p>
          <a:p>
            <a:r>
              <a:rPr lang="en-US" dirty="0">
                <a:solidFill>
                  <a:srgbClr val="000000"/>
                </a:solidFill>
              </a:rPr>
              <a:t>1 DAT</a:t>
            </a:r>
          </a:p>
        </p:txBody>
      </p:sp>
      <p:pic>
        <p:nvPicPr>
          <p:cNvPr id="14338" name="Picture 2" descr="Anthem 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1641475" cy="7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462" y="0"/>
            <a:ext cx="7291388" cy="858838"/>
          </a:xfrm>
        </p:spPr>
        <p:txBody>
          <a:bodyPr/>
          <a:lstStyle/>
          <a:p>
            <a:r>
              <a:rPr lang="en-US" sz="2800" dirty="0" smtClean="0"/>
              <a:t>Anthem Flex Injury from POST Applications</a:t>
            </a:r>
            <a:endParaRPr lang="en-US" sz="2800" dirty="0"/>
          </a:p>
        </p:txBody>
      </p:sp>
      <p:pic>
        <p:nvPicPr>
          <p:cNvPr id="2050" name="Picture 2" descr="L:\field pictures\2014 field pictures\pe-12b-14\2014-06-19\0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838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field pictures\2014 field pictures\pe-12b-14\2014-06-19\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838201"/>
            <a:ext cx="34671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field pictures\2014 field pictures\pe-12b-14\2014-06-19\0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340" y="3495675"/>
            <a:ext cx="242316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field pictures\2014 field pictures\pe-12b-14\2014-06-19\03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6019801" y="3581400"/>
            <a:ext cx="2374106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09" y="5934670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PE-12B-14</a:t>
            </a:r>
          </a:p>
          <a:p>
            <a:r>
              <a:rPr lang="en-US" dirty="0">
                <a:solidFill>
                  <a:srgbClr val="000000"/>
                </a:solidFill>
              </a:rPr>
              <a:t>June </a:t>
            </a:r>
            <a:r>
              <a:rPr lang="en-US" dirty="0" smtClean="0">
                <a:solidFill>
                  <a:srgbClr val="000000"/>
                </a:solidFill>
              </a:rPr>
              <a:t>19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9 DAT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314" name="Picture 2" descr="Anthem Fl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2" y="1905000"/>
            <a:ext cx="1641475" cy="7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‘GA-06G’ Yield Response to Anthem Flex 4SE + NIS Applied Postemergence (15-31 DAP) in GA.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256043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0270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PE-01-15</a:t>
            </a:r>
          </a:p>
          <a:p>
            <a:r>
              <a:rPr lang="en-US" sz="1200" i="1" dirty="0" smtClean="0"/>
              <a:t>PE-10-16</a:t>
            </a:r>
          </a:p>
          <a:p>
            <a:r>
              <a:rPr lang="en-US" sz="1200" i="1" dirty="0" smtClean="0"/>
              <a:t>weed-free</a:t>
            </a:r>
          </a:p>
          <a:p>
            <a:r>
              <a:rPr lang="en-US" sz="1200" i="1" dirty="0" smtClean="0"/>
              <a:t>irrigated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16919" y="630549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/>
              <a:t>LSD (0.10) = 906</a:t>
            </a:r>
          </a:p>
          <a:p>
            <a:pPr algn="ctr"/>
            <a:r>
              <a:rPr lang="en-US" sz="1000" i="1" dirty="0" smtClean="0"/>
              <a:t>CV = 13.06</a:t>
            </a:r>
            <a:endParaRPr lang="en-US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679894" y="6305490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/>
              <a:t>LSD (0.10 ) = NS</a:t>
            </a:r>
          </a:p>
          <a:p>
            <a:pPr algn="ctr"/>
            <a:r>
              <a:rPr lang="en-US" sz="1000" i="1" dirty="0" smtClean="0"/>
              <a:t>CV = 8.37</a:t>
            </a:r>
            <a:endParaRPr lang="en-US" sz="1000" i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207454" y="378401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lbs</a:t>
            </a:r>
            <a:r>
              <a:rPr lang="en-US" dirty="0" smtClean="0"/>
              <a:t>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Peanut Yield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weedy tests (PE-02-15, PE-04-17), no differences in peanut yield were observed when Anthem Flex was substituted for Dual Magnum in standard treatments such as…..</a:t>
            </a:r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Prowl + Valor + Strongarm (PRE) fb Cadre + Dual Magnum (35-42 DAP)</a:t>
            </a:r>
          </a:p>
          <a:p>
            <a:pPr lvl="1"/>
            <a:endParaRPr lang="en-US" sz="2400" i="1" dirty="0" smtClean="0">
              <a:solidFill>
                <a:schemeClr val="accent2"/>
              </a:solidFill>
            </a:endParaRPr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Prowl (PRE) FB Gramoxone + Storm + Dual Magnum (15-21 DAP) fb Cadre + Dual Magnum (35-42 DAP)</a:t>
            </a:r>
          </a:p>
          <a:p>
            <a:pPr lvl="1"/>
            <a:endParaRPr lang="en-US" sz="2400" i="1" dirty="0" smtClean="0">
              <a:solidFill>
                <a:schemeClr val="accent2"/>
              </a:solidFill>
            </a:endParaRPr>
          </a:p>
          <a:p>
            <a:pPr lvl="1"/>
            <a:r>
              <a:rPr lang="en-US" sz="2400" i="1" dirty="0">
                <a:solidFill>
                  <a:schemeClr val="accent2"/>
                </a:solidFill>
              </a:rPr>
              <a:t>Prowl + Valor + Strongarm (PRE) fb </a:t>
            </a:r>
            <a:r>
              <a:rPr lang="en-US" sz="2400" i="1" dirty="0" smtClean="0">
                <a:solidFill>
                  <a:schemeClr val="accent2"/>
                </a:solidFill>
              </a:rPr>
              <a:t>Cobra </a:t>
            </a:r>
            <a:r>
              <a:rPr lang="en-US" sz="2400" i="1" dirty="0">
                <a:solidFill>
                  <a:schemeClr val="accent2"/>
                </a:solidFill>
              </a:rPr>
              <a:t>+ </a:t>
            </a:r>
            <a:r>
              <a:rPr lang="en-US" sz="2400" i="1" dirty="0" smtClean="0">
                <a:solidFill>
                  <a:schemeClr val="accent2"/>
                </a:solidFill>
              </a:rPr>
              <a:t> + 2,4-DB + Dual </a:t>
            </a:r>
            <a:r>
              <a:rPr lang="en-US" sz="2400" i="1" dirty="0">
                <a:solidFill>
                  <a:schemeClr val="accent2"/>
                </a:solidFill>
              </a:rPr>
              <a:t>Magnum (35-42 DAP)</a:t>
            </a:r>
          </a:p>
          <a:p>
            <a:pPr lvl="1"/>
            <a:endParaRPr lang="en-US" i="1" dirty="0" smtClean="0">
              <a:solidFill>
                <a:schemeClr val="accent2"/>
              </a:solidFill>
            </a:endParaRPr>
          </a:p>
          <a:p>
            <a:pPr lvl="1"/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Anthem Flex + Fungicides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 smtClean="0"/>
              <a:t>Only 1 field trial (PE-03-15)</a:t>
            </a:r>
          </a:p>
          <a:p>
            <a:endParaRPr lang="en-US" sz="1800" dirty="0" smtClean="0"/>
          </a:p>
          <a:p>
            <a:r>
              <a:rPr lang="en-US" sz="1800" dirty="0" smtClean="0"/>
              <a:t>Tank-mixed with Tilt/Bravo, Abound, </a:t>
            </a:r>
            <a:r>
              <a:rPr lang="en-US" sz="1800" dirty="0" err="1" smtClean="0"/>
              <a:t>Fontelis</a:t>
            </a:r>
            <a:r>
              <a:rPr lang="en-US" sz="1800" dirty="0" smtClean="0"/>
              <a:t>, Provost, </a:t>
            </a:r>
            <a:r>
              <a:rPr lang="en-US" sz="1800" dirty="0" err="1" smtClean="0"/>
              <a:t>Priaxor</a:t>
            </a:r>
            <a:r>
              <a:rPr lang="en-US" sz="1800" dirty="0" smtClean="0"/>
              <a:t>, Artisan, </a:t>
            </a:r>
            <a:r>
              <a:rPr lang="en-US" sz="1800" dirty="0" err="1" smtClean="0"/>
              <a:t>Elast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Peanut leaf-burn was increased by 8-11% with Tilt/Bravo, </a:t>
            </a:r>
            <a:r>
              <a:rPr lang="en-US" sz="1800" dirty="0" err="1" smtClean="0"/>
              <a:t>Fontelis</a:t>
            </a:r>
            <a:r>
              <a:rPr lang="en-US" sz="1800" dirty="0" smtClean="0"/>
              <a:t>, Artisan, and </a:t>
            </a:r>
            <a:r>
              <a:rPr lang="en-US" sz="1800" dirty="0" err="1" smtClean="0"/>
              <a:t>Elast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No negative yield effects (P = 0.1373)</a:t>
            </a:r>
          </a:p>
          <a:p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56" y="1308100"/>
            <a:ext cx="3295650" cy="247173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57" y="3932238"/>
            <a:ext cx="3295649" cy="2471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3303757"/>
            <a:ext cx="136287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Anthem Flex @ 3.75 oz/A</a:t>
            </a:r>
          </a:p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Tilt/Bravo @ 32 oz/A</a:t>
            </a:r>
          </a:p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5 DAT</a:t>
            </a: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7526" y="3957935"/>
            <a:ext cx="136287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Anthem Flex @ 3.75 oz/A</a:t>
            </a:r>
          </a:p>
          <a:p>
            <a:pPr algn="ctr"/>
            <a:r>
              <a:rPr lang="en-US" sz="800" dirty="0" err="1" smtClean="0">
                <a:solidFill>
                  <a:srgbClr val="FFFF00"/>
                </a:solidFill>
              </a:rPr>
              <a:t>Fontelis</a:t>
            </a:r>
            <a:r>
              <a:rPr lang="en-US" sz="800" dirty="0" smtClean="0">
                <a:solidFill>
                  <a:srgbClr val="FFFF00"/>
                </a:solidFill>
              </a:rPr>
              <a:t> @ 18 oz/A</a:t>
            </a:r>
          </a:p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5 DAT</a:t>
            </a:r>
            <a:endParaRPr lang="en-US" sz="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I have heard said about </a:t>
            </a:r>
            <a:r>
              <a:rPr lang="en-US" dirty="0" err="1" smtClean="0"/>
              <a:t>pyroxasulfone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5" y="1447800"/>
            <a:ext cx="7208838" cy="5095875"/>
          </a:xfrm>
        </p:spPr>
        <p:txBody>
          <a:bodyPr/>
          <a:lstStyle/>
          <a:p>
            <a:r>
              <a:rPr lang="en-US" dirty="0" smtClean="0"/>
              <a:t>Its way better than Dual (</a:t>
            </a:r>
            <a:r>
              <a:rPr lang="en-US" i="1" dirty="0" smtClean="0"/>
              <a:t>S</a:t>
            </a:r>
            <a:r>
              <a:rPr lang="en-US" dirty="0" smtClean="0"/>
              <a:t>-</a:t>
            </a:r>
            <a:r>
              <a:rPr lang="en-US" dirty="0" err="1" smtClean="0"/>
              <a:t>metolachlor</a:t>
            </a:r>
            <a:r>
              <a:rPr lang="en-US" dirty="0" smtClean="0"/>
              <a:t>) or Warrant (</a:t>
            </a:r>
            <a:r>
              <a:rPr lang="en-US" dirty="0" err="1" smtClean="0"/>
              <a:t>acetochlor</a:t>
            </a:r>
            <a:r>
              <a:rPr lang="en-US" dirty="0" smtClean="0"/>
              <a:t>) on pigweed, grasses, and annual mg?? </a:t>
            </a:r>
          </a:p>
          <a:p>
            <a:endParaRPr lang="en-US" dirty="0"/>
          </a:p>
          <a:p>
            <a:r>
              <a:rPr lang="en-US" b="1" u="sng" dirty="0" smtClean="0"/>
              <a:t>IS IT ALWAYS BETTER???????</a:t>
            </a:r>
          </a:p>
          <a:p>
            <a:endParaRPr lang="en-US" b="1" u="sng" dirty="0"/>
          </a:p>
          <a:p>
            <a:r>
              <a:rPr lang="en-US" dirty="0" smtClean="0"/>
              <a:t>What about other weeds?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Florida beggarweed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wild radish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Pyroxasulfone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Formerly KIH-485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Isoxazoline</a:t>
            </a:r>
            <a:r>
              <a:rPr lang="en-US" sz="1800" dirty="0" smtClean="0"/>
              <a:t> family</a:t>
            </a:r>
          </a:p>
          <a:p>
            <a:pPr lvl="1"/>
            <a:r>
              <a:rPr lang="en-US" sz="1400" dirty="0" err="1" smtClean="0">
                <a:solidFill>
                  <a:srgbClr val="0070C0"/>
                </a:solidFill>
              </a:rPr>
              <a:t>fenoxasulfone</a:t>
            </a:r>
            <a:endParaRPr lang="en-US" sz="1400" dirty="0" smtClean="0">
              <a:solidFill>
                <a:srgbClr val="0070C0"/>
              </a:solidFill>
            </a:endParaRPr>
          </a:p>
          <a:p>
            <a:endParaRPr lang="en-US" sz="1800" dirty="0" smtClean="0"/>
          </a:p>
          <a:p>
            <a:r>
              <a:rPr lang="en-US" sz="1800" dirty="0" smtClean="0"/>
              <a:t>WSSA MOA #15</a:t>
            </a:r>
          </a:p>
          <a:p>
            <a:pPr lvl="1"/>
            <a:r>
              <a:rPr lang="en-US" sz="1800" i="1" dirty="0" smtClean="0">
                <a:solidFill>
                  <a:srgbClr val="0070C0"/>
                </a:solidFill>
              </a:rPr>
              <a:t>VLCFA inhibitor</a:t>
            </a:r>
          </a:p>
          <a:p>
            <a:pPr lvl="1"/>
            <a:r>
              <a:rPr lang="en-US" sz="1800" i="1" dirty="0" smtClean="0">
                <a:solidFill>
                  <a:srgbClr val="0070C0"/>
                </a:solidFill>
              </a:rPr>
              <a:t>Same as Dual or Warrant</a:t>
            </a:r>
          </a:p>
          <a:p>
            <a:pPr lvl="1"/>
            <a:endParaRPr lang="en-US" sz="1800" i="1" dirty="0" smtClean="0">
              <a:solidFill>
                <a:srgbClr val="0070C0"/>
              </a:solidFill>
            </a:endParaRPr>
          </a:p>
          <a:p>
            <a:r>
              <a:rPr lang="en-US" sz="1800" dirty="0" smtClean="0"/>
              <a:t>Discovered by Kumiai Chemical</a:t>
            </a:r>
          </a:p>
          <a:p>
            <a:endParaRPr lang="en-US" sz="1800" dirty="0" smtClean="0"/>
          </a:p>
          <a:p>
            <a:r>
              <a:rPr lang="en-US" sz="1800" dirty="0" smtClean="0"/>
              <a:t>Marketed by BASF (Zidua), FMC (Anthem/Anthem Flex), and Valent (Fierce)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825" y="762000"/>
            <a:ext cx="2563019" cy="256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2425184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5636895"/>
            <a:ext cx="203765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Morningglory Control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144930"/>
              </p:ext>
            </p:extLst>
          </p:nvPr>
        </p:nvGraphicFramePr>
        <p:xfrm>
          <a:off x="1751010" y="1308100"/>
          <a:ext cx="7316790" cy="19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567">
                  <a:extLst>
                    <a:ext uri="{9D8B030D-6E8A-4147-A177-3AD203B41FA5}">
                      <a16:colId xmlns:a16="http://schemas.microsoft.com/office/drawing/2014/main" val="1353014405"/>
                    </a:ext>
                  </a:extLst>
                </a:gridCol>
                <a:gridCol w="581347">
                  <a:extLst>
                    <a:ext uri="{9D8B030D-6E8A-4147-A177-3AD203B41FA5}">
                      <a16:colId xmlns:a16="http://schemas.microsoft.com/office/drawing/2014/main" val="3758660427"/>
                    </a:ext>
                  </a:extLst>
                </a:gridCol>
                <a:gridCol w="965474">
                  <a:extLst>
                    <a:ext uri="{9D8B030D-6E8A-4147-A177-3AD203B41FA5}">
                      <a16:colId xmlns:a16="http://schemas.microsoft.com/office/drawing/2014/main" val="2072348953"/>
                    </a:ext>
                  </a:extLst>
                </a:gridCol>
                <a:gridCol w="601328">
                  <a:extLst>
                    <a:ext uri="{9D8B030D-6E8A-4147-A177-3AD203B41FA5}">
                      <a16:colId xmlns:a16="http://schemas.microsoft.com/office/drawing/2014/main" val="1215736310"/>
                    </a:ext>
                  </a:extLst>
                </a:gridCol>
                <a:gridCol w="731679">
                  <a:extLst>
                    <a:ext uri="{9D8B030D-6E8A-4147-A177-3AD203B41FA5}">
                      <a16:colId xmlns:a16="http://schemas.microsoft.com/office/drawing/2014/main" val="2292425714"/>
                    </a:ext>
                  </a:extLst>
                </a:gridCol>
                <a:gridCol w="640479">
                  <a:extLst>
                    <a:ext uri="{9D8B030D-6E8A-4147-A177-3AD203B41FA5}">
                      <a16:colId xmlns:a16="http://schemas.microsoft.com/office/drawing/2014/main" val="2569190873"/>
                    </a:ext>
                  </a:extLst>
                </a:gridCol>
                <a:gridCol w="822879">
                  <a:extLst>
                    <a:ext uri="{9D8B030D-6E8A-4147-A177-3AD203B41FA5}">
                      <a16:colId xmlns:a16="http://schemas.microsoft.com/office/drawing/2014/main" val="2969757618"/>
                    </a:ext>
                  </a:extLst>
                </a:gridCol>
                <a:gridCol w="731679">
                  <a:extLst>
                    <a:ext uri="{9D8B030D-6E8A-4147-A177-3AD203B41FA5}">
                      <a16:colId xmlns:a16="http://schemas.microsoft.com/office/drawing/2014/main" val="713353696"/>
                    </a:ext>
                  </a:extLst>
                </a:gridCol>
                <a:gridCol w="731679">
                  <a:extLst>
                    <a:ext uri="{9D8B030D-6E8A-4147-A177-3AD203B41FA5}">
                      <a16:colId xmlns:a16="http://schemas.microsoft.com/office/drawing/2014/main" val="438564194"/>
                    </a:ext>
                  </a:extLst>
                </a:gridCol>
                <a:gridCol w="731679">
                  <a:extLst>
                    <a:ext uri="{9D8B030D-6E8A-4147-A177-3AD203B41FA5}">
                      <a16:colId xmlns:a16="http://schemas.microsoft.com/office/drawing/2014/main" val="139455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Herbicide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AR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(PITTED)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DE, MD, NJ, VA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KY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KS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OH, IL, IN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6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Dual Magnum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</a:p>
                    <a:p>
                      <a:pPr algn="ctr"/>
                      <a:r>
                        <a:rPr lang="en-US" sz="1200" dirty="0" smtClean="0"/>
                        <a:t>(&lt;25%)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</a:p>
                    <a:p>
                      <a:pPr algn="ctr"/>
                      <a:r>
                        <a:rPr lang="en-US" sz="1200" dirty="0" smtClean="0"/>
                        <a:t>(&lt;55%)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</a:p>
                    <a:p>
                      <a:pPr algn="ctr"/>
                      <a:r>
                        <a:rPr lang="en-US" sz="1200" dirty="0" smtClean="0"/>
                        <a:t>(&lt;60%)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320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Warrant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9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Zidua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206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042" y="3429000"/>
            <a:ext cx="4466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2019 University Weed Control Guides from each state.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890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Texas Panicum Control with KIH-485 85WG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685636"/>
              </p:ext>
            </p:extLst>
          </p:nvPr>
        </p:nvGraphicFramePr>
        <p:xfrm>
          <a:off x="508000" y="1651000"/>
          <a:ext cx="8128000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6525" y="6232525"/>
            <a:ext cx="11985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CN-08B-07</a:t>
            </a:r>
          </a:p>
          <a:p>
            <a:r>
              <a:rPr lang="en-US" sz="1600">
                <a:solidFill>
                  <a:prstClr val="black"/>
                </a:solidFill>
              </a:rPr>
              <a:t>Attapulgus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6399228"/>
            <a:ext cx="221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</a:rPr>
              <a:t>Dual Magnum 7.62EC @ 16 oz/A</a:t>
            </a:r>
          </a:p>
          <a:p>
            <a:r>
              <a:rPr lang="en-US" sz="1200" i="1" dirty="0">
                <a:solidFill>
                  <a:prstClr val="black"/>
                </a:solidFill>
              </a:rPr>
              <a:t>Prowl H</a:t>
            </a:r>
            <a:r>
              <a:rPr lang="en-US" sz="1200" i="1" baseline="-25000" dirty="0">
                <a:solidFill>
                  <a:prstClr val="black"/>
                </a:solidFill>
              </a:rPr>
              <a:t>2</a:t>
            </a:r>
            <a:r>
              <a:rPr lang="en-US" sz="1200" i="1" dirty="0">
                <a:solidFill>
                  <a:prstClr val="black"/>
                </a:solidFill>
              </a:rPr>
              <a:t>0 3.3SC @ 34 oz/A</a:t>
            </a:r>
          </a:p>
        </p:txBody>
      </p:sp>
      <p:sp>
        <p:nvSpPr>
          <p:cNvPr id="4" name="Oval 3"/>
          <p:cNvSpPr/>
          <p:nvPr/>
        </p:nvSpPr>
        <p:spPr>
          <a:xfrm>
            <a:off x="4800600" y="3200400"/>
            <a:ext cx="3810000" cy="213360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Annual Grass** Control with PRE Herbicides - 2016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2090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6477000"/>
            <a:ext cx="4538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SB-04-16</a:t>
            </a:r>
          </a:p>
          <a:p>
            <a:r>
              <a:rPr lang="en-US" sz="1000" i="1" dirty="0" smtClean="0"/>
              <a:t>**Non-uniform mixture of Texas panicum, crabgrass, </a:t>
            </a:r>
            <a:r>
              <a:rPr lang="en-US" sz="1000" i="1" dirty="0" err="1" smtClean="0"/>
              <a:t>crowfootgrass</a:t>
            </a:r>
            <a:r>
              <a:rPr lang="en-US" sz="1000" i="1" dirty="0" smtClean="0"/>
              <a:t>, and goosegrass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76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Annual Grass** Control with PRE Herbicides - 2019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0867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6477000"/>
            <a:ext cx="4538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NC-02-19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**Non-uniform mixture of Texas panicum, crabgrass,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crowfootgrass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goosegrass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7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Palmer Amaranth Control with Zidua, Dual Magnum, and Warrant Applied PRE to Bare-Ground - 2011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8652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6139304"/>
            <a:ext cx="121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 (DAT)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05139" y="3781031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Control (%)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29399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NC-05-11</a:t>
            </a:r>
          </a:p>
        </p:txBody>
      </p:sp>
    </p:spTree>
    <p:extLst>
      <p:ext uri="{BB962C8B-B14F-4D97-AF65-F5344CB8AC3E}">
        <p14:creationId xmlns:p14="http://schemas.microsoft.com/office/powerpoint/2010/main" val="3472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Palmer Amaranth Control with Zidua, Dual Magnum, and Warrant Applied PRE to Bare-Ground - 2016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613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6139304"/>
            <a:ext cx="121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 (DAT)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05139" y="3781031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Control (%)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29399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NC-01-16</a:t>
            </a:r>
          </a:p>
        </p:txBody>
      </p:sp>
    </p:spTree>
    <p:extLst>
      <p:ext uri="{BB962C8B-B14F-4D97-AF65-F5344CB8AC3E}">
        <p14:creationId xmlns:p14="http://schemas.microsoft.com/office/powerpoint/2010/main" val="29117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Palmer Amaranth Control with PRE Herbicides - 2016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002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6600110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SB-04-16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8841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Palmer Amaranth Control with PRE Herbicides - 2019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9753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074" y="6553200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NC-02-19</a:t>
            </a:r>
          </a:p>
        </p:txBody>
      </p:sp>
    </p:spTree>
    <p:extLst>
      <p:ext uri="{BB962C8B-B14F-4D97-AF65-F5344CB8AC3E}">
        <p14:creationId xmlns:p14="http://schemas.microsoft.com/office/powerpoint/2010/main" val="1560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Florida Beggarweed Control with PRE Herbicides - 2016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8691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6600110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SB-04-16</a:t>
            </a:r>
            <a:endParaRPr lang="en-US" sz="10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162800" y="2133600"/>
            <a:ext cx="2081041" cy="1981200"/>
            <a:chOff x="7162800" y="2133600"/>
            <a:chExt cx="2081041" cy="1981200"/>
          </a:xfrm>
        </p:grpSpPr>
        <p:sp>
          <p:nvSpPr>
            <p:cNvPr id="3" name="Oval 2"/>
            <p:cNvSpPr/>
            <p:nvPr/>
          </p:nvSpPr>
          <p:spPr>
            <a:xfrm>
              <a:off x="7162800" y="2133600"/>
              <a:ext cx="990600" cy="1981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01000" y="2286000"/>
              <a:ext cx="1242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Is this real?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2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Residual Weed Control in Soybeans - 2016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133600"/>
            <a:ext cx="211455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032000"/>
            <a:ext cx="2190750" cy="292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905000"/>
            <a:ext cx="2286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905000"/>
            <a:ext cx="2286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19690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SB-04-16</a:t>
            </a:r>
          </a:p>
          <a:p>
            <a:r>
              <a:rPr lang="en-US" sz="1200" i="1" dirty="0" smtClean="0"/>
              <a:t>July 20</a:t>
            </a:r>
          </a:p>
          <a:p>
            <a:r>
              <a:rPr lang="en-US" sz="1200" i="1" dirty="0" smtClean="0"/>
              <a:t>58 DAT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44114" y="5032347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9187" y="4965032"/>
            <a:ext cx="1510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Zidua</a:t>
            </a:r>
            <a:r>
              <a:rPr lang="en-US" dirty="0" smtClean="0"/>
              <a:t> 85WG</a:t>
            </a:r>
          </a:p>
          <a:p>
            <a:pPr algn="ctr"/>
            <a:r>
              <a:rPr lang="en-US" dirty="0" smtClean="0"/>
              <a:t>1.5 oz/A</a:t>
            </a:r>
          </a:p>
          <a:p>
            <a:pPr algn="ctr"/>
            <a:r>
              <a:rPr lang="en-US" dirty="0" smtClean="0"/>
              <a:t>(0.080 lb ai/A)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965032"/>
            <a:ext cx="220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Dual Magnum 7.62EC</a:t>
            </a:r>
          </a:p>
          <a:p>
            <a:pPr algn="ctr"/>
            <a:r>
              <a:rPr lang="en-US" dirty="0" smtClean="0"/>
              <a:t>21 oz/A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4965032"/>
            <a:ext cx="143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Warrant 3ME</a:t>
            </a:r>
          </a:p>
          <a:p>
            <a:pPr algn="ctr"/>
            <a:r>
              <a:rPr lang="en-US" dirty="0" smtClean="0"/>
              <a:t>48 oz/A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209655"/>
              </p:ext>
            </p:extLst>
          </p:nvPr>
        </p:nvGraphicFramePr>
        <p:xfrm>
          <a:off x="1784350" y="1308100"/>
          <a:ext cx="720884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Herbicide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Water Solubility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(ppm)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Soil Binding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oc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Soil ½ Life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(days)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acetochlor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pyroxasulfone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S-metolachlor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2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Wild Radish Control with PRE Herbicides - 2019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5116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074" y="6553200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NC-02-19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86600" y="2438400"/>
            <a:ext cx="1776241" cy="1600200"/>
            <a:chOff x="7086600" y="2438400"/>
            <a:chExt cx="1776241" cy="1600200"/>
          </a:xfrm>
        </p:grpSpPr>
        <p:sp>
          <p:nvSpPr>
            <p:cNvPr id="3" name="Oval 2"/>
            <p:cNvSpPr/>
            <p:nvPr/>
          </p:nvSpPr>
          <p:spPr>
            <a:xfrm>
              <a:off x="7086600" y="2438400"/>
              <a:ext cx="533400" cy="1600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0" y="2743200"/>
              <a:ext cx="1242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Is this real?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Weed Response to PRE Herbicides - 2019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09550" y="2266950"/>
            <a:ext cx="28956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23072" y="2293342"/>
            <a:ext cx="2865438" cy="2149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86250" y="2285080"/>
            <a:ext cx="2895600" cy="217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58032" y="2282813"/>
            <a:ext cx="2877472" cy="2158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48400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NC-02-19</a:t>
            </a:r>
          </a:p>
          <a:p>
            <a:r>
              <a:rPr lang="en-US" sz="1200" i="1" dirty="0" smtClean="0"/>
              <a:t>June 18</a:t>
            </a:r>
          </a:p>
          <a:p>
            <a:r>
              <a:rPr lang="en-US" sz="1200" i="1" dirty="0" smtClean="0"/>
              <a:t>34 DAT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71365" y="4800601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6887" y="4810710"/>
            <a:ext cx="1510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Zidua</a:t>
            </a:r>
            <a:r>
              <a:rPr lang="en-US" dirty="0" smtClean="0"/>
              <a:t> 4.17SC</a:t>
            </a:r>
          </a:p>
          <a:p>
            <a:pPr algn="ctr"/>
            <a:r>
              <a:rPr lang="en-US" dirty="0" smtClean="0"/>
              <a:t>2.5 oz/A</a:t>
            </a:r>
          </a:p>
          <a:p>
            <a:pPr algn="ctr"/>
            <a:r>
              <a:rPr lang="en-US" dirty="0" smtClean="0"/>
              <a:t>(0.081 lb ai/A)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4826934"/>
            <a:ext cx="220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Dual Magnum 7.62EC</a:t>
            </a:r>
          </a:p>
          <a:p>
            <a:pPr algn="ctr"/>
            <a:r>
              <a:rPr lang="en-US" dirty="0" smtClean="0"/>
              <a:t>16 oz/A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4846767"/>
            <a:ext cx="143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Warrant 3ME</a:t>
            </a:r>
          </a:p>
          <a:p>
            <a:pPr algn="ctr"/>
            <a:r>
              <a:rPr lang="en-US" dirty="0" smtClean="0"/>
              <a:t>48 oz/A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Anthem Flex use rate in peanut?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2.7-3.0 oz/A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How much will Anthem Flex cost/A?</a:t>
            </a:r>
          </a:p>
          <a:p>
            <a:pPr lvl="2"/>
            <a:r>
              <a:rPr lang="en-US" sz="1800" i="1" dirty="0" err="1" smtClean="0">
                <a:solidFill>
                  <a:schemeClr val="accent2"/>
                </a:solidFill>
              </a:rPr>
              <a:t>Zidua</a:t>
            </a:r>
            <a:r>
              <a:rPr lang="en-US" sz="1800" i="1" dirty="0" smtClean="0">
                <a:solidFill>
                  <a:schemeClr val="accent2"/>
                </a:solidFill>
              </a:rPr>
              <a:t> 4.17SC @ 2.5 oz/A (0.081 lb ai/A)  = ~$11-$13</a:t>
            </a:r>
          </a:p>
          <a:p>
            <a:pPr lvl="2"/>
            <a:r>
              <a:rPr lang="en-US" sz="1800" i="1" dirty="0" smtClean="0">
                <a:solidFill>
                  <a:schemeClr val="accent2"/>
                </a:solidFill>
              </a:rPr>
              <a:t>Dual Magnum 7.62EC @ 16 oz/A = ~$8/A</a:t>
            </a:r>
          </a:p>
          <a:p>
            <a:pPr lvl="2"/>
            <a:r>
              <a:rPr lang="en-US" sz="1800" i="1" dirty="0" smtClean="0">
                <a:solidFill>
                  <a:schemeClr val="accent2"/>
                </a:solidFill>
              </a:rPr>
              <a:t>Warrant 3ME @ 48 oz/A = ~$7-8/A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more fungicide tank-mix data!</a:t>
            </a:r>
          </a:p>
          <a:p>
            <a:pPr lvl="1"/>
            <a:r>
              <a:rPr lang="en-US" i="1" dirty="0" err="1" smtClean="0">
                <a:solidFill>
                  <a:schemeClr val="accent2"/>
                </a:solidFill>
              </a:rPr>
              <a:t>Miravis</a:t>
            </a:r>
            <a:r>
              <a:rPr lang="en-US" i="1" dirty="0" smtClean="0">
                <a:solidFill>
                  <a:schemeClr val="accent2"/>
                </a:solidFill>
              </a:rPr>
              <a:t>, </a:t>
            </a:r>
            <a:r>
              <a:rPr lang="en-US" i="1" dirty="0" err="1" smtClean="0">
                <a:solidFill>
                  <a:schemeClr val="accent2"/>
                </a:solidFill>
              </a:rPr>
              <a:t>Elatus</a:t>
            </a:r>
            <a:r>
              <a:rPr lang="en-US" i="1" dirty="0" smtClean="0">
                <a:solidFill>
                  <a:schemeClr val="accent2"/>
                </a:solidFill>
              </a:rPr>
              <a:t>, </a:t>
            </a:r>
            <a:r>
              <a:rPr lang="en-US" i="1" dirty="0" err="1" smtClean="0">
                <a:solidFill>
                  <a:schemeClr val="accent2"/>
                </a:solidFill>
              </a:rPr>
              <a:t>Lucento</a:t>
            </a:r>
            <a:endParaRPr lang="en-US" i="1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err="1" smtClean="0"/>
              <a:t>pyroxasulfone</a:t>
            </a:r>
            <a:r>
              <a:rPr lang="en-US" dirty="0" smtClean="0"/>
              <a:t> really better (</a:t>
            </a:r>
            <a:r>
              <a:rPr lang="en-US" b="1" i="1" u="sng" dirty="0" smtClean="0"/>
              <a:t>all the time</a:t>
            </a:r>
            <a:r>
              <a:rPr lang="en-US" dirty="0" smtClean="0"/>
              <a:t>) on IPOSP, RAPRA, and DEDTO?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5638800"/>
            <a:ext cx="1679554" cy="6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Pyroxasulfone</a:t>
            </a:r>
            <a:r>
              <a:rPr lang="en-US" dirty="0" smtClean="0"/>
              <a:t>/Peanut Research in Georgia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2007-2019</a:t>
            </a:r>
          </a:p>
          <a:p>
            <a:endParaRPr lang="en-US" sz="2000" dirty="0" smtClean="0"/>
          </a:p>
          <a:p>
            <a:r>
              <a:rPr lang="en-US" sz="2000" dirty="0" smtClean="0"/>
              <a:t>59 </a:t>
            </a:r>
            <a:r>
              <a:rPr lang="en-US" sz="2000" dirty="0" err="1" smtClean="0"/>
              <a:t>pyroxasulfone</a:t>
            </a:r>
            <a:r>
              <a:rPr lang="en-US" sz="2000" dirty="0" smtClean="0"/>
              <a:t> field trials</a:t>
            </a:r>
          </a:p>
          <a:p>
            <a:pPr lvl="1"/>
            <a:r>
              <a:rPr lang="en-US" sz="2000" i="1" dirty="0" smtClean="0">
                <a:solidFill>
                  <a:schemeClr val="accent2"/>
                </a:solidFill>
              </a:rPr>
              <a:t>11 with Anthem Flex</a:t>
            </a:r>
          </a:p>
          <a:p>
            <a:endParaRPr lang="en-US" sz="2000" dirty="0" smtClean="0"/>
          </a:p>
          <a:p>
            <a:r>
              <a:rPr lang="en-US" sz="2000" dirty="0" smtClean="0"/>
              <a:t>Crop Tolerance</a:t>
            </a:r>
          </a:p>
          <a:p>
            <a:pPr lvl="1"/>
            <a:r>
              <a:rPr lang="en-US" sz="2000" dirty="0" smtClean="0"/>
              <a:t>Weed-free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Weed control</a:t>
            </a:r>
          </a:p>
          <a:p>
            <a:endParaRPr lang="en-US" sz="2000" dirty="0" smtClean="0"/>
          </a:p>
          <a:p>
            <a:r>
              <a:rPr lang="en-US" sz="2000" dirty="0" smtClean="0"/>
              <a:t>Tank-mixes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447800"/>
            <a:ext cx="3527425" cy="2645568"/>
          </a:xfrm>
        </p:spPr>
      </p:pic>
    </p:spTree>
    <p:extLst>
      <p:ext uri="{BB962C8B-B14F-4D97-AF65-F5344CB8AC3E}">
        <p14:creationId xmlns:p14="http://schemas.microsoft.com/office/powerpoint/2010/main" val="29867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Pyroxasulfone</a:t>
            </a:r>
            <a:r>
              <a:rPr lang="en-US" dirty="0" smtClean="0"/>
              <a:t> in Peanut</a:t>
            </a:r>
            <a:br>
              <a:rPr lang="en-US" dirty="0" smtClean="0"/>
            </a:br>
            <a:r>
              <a:rPr lang="en-US" sz="3200" i="1" dirty="0" smtClean="0"/>
              <a:t>General Summary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Should not be applied PRE!!!!!!</a:t>
            </a:r>
          </a:p>
          <a:p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Excellent POST tolerance</a:t>
            </a:r>
          </a:p>
          <a:p>
            <a:endParaRPr lang="en-US" sz="2400" dirty="0" smtClean="0"/>
          </a:p>
          <a:p>
            <a:r>
              <a:rPr lang="en-US" sz="2400" dirty="0" smtClean="0"/>
              <a:t>Tank-mix with Gramoxone, Cadre, Cobra, or Ultra Blazer</a:t>
            </a:r>
          </a:p>
          <a:p>
            <a:pPr lvl="1"/>
            <a:r>
              <a:rPr lang="en-US" sz="2000" i="1" dirty="0" smtClean="0">
                <a:solidFill>
                  <a:schemeClr val="accent2"/>
                </a:solidFill>
              </a:rPr>
              <a:t>+ NIS</a:t>
            </a:r>
          </a:p>
          <a:p>
            <a:pPr lvl="1"/>
            <a:endParaRPr lang="en-US" sz="2000" i="1" dirty="0" smtClean="0">
              <a:solidFill>
                <a:srgbClr val="0070C0"/>
              </a:solidFill>
            </a:endParaRPr>
          </a:p>
          <a:p>
            <a:r>
              <a:rPr lang="en-US" sz="2400" dirty="0" err="1" smtClean="0"/>
              <a:t>Pyroxasulfone</a:t>
            </a:r>
            <a:r>
              <a:rPr lang="en-US" sz="2400" dirty="0" smtClean="0"/>
              <a:t> tank-mixtures with fungicides have been fine (Tilt/Bravo, Abound, Fontelis, Provost, Priaxor, Artisan, Absolute)</a:t>
            </a:r>
          </a:p>
        </p:txBody>
      </p:sp>
    </p:spTree>
    <p:extLst>
      <p:ext uri="{BB962C8B-B14F-4D97-AF65-F5344CB8AC3E}">
        <p14:creationId xmlns:p14="http://schemas.microsoft.com/office/powerpoint/2010/main" val="18760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Peanut Yield Response to PRE Applied </a:t>
            </a:r>
            <a:r>
              <a:rPr lang="en-US" dirty="0" err="1" smtClean="0"/>
              <a:t>Proxasulfone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759339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43071" y="6519446"/>
            <a:ext cx="417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rgbClr val="000000"/>
                </a:solidFill>
              </a:rPr>
              <a:t>Source:  Eure et al. 2015. Peanut Science 42:39-43</a:t>
            </a:r>
          </a:p>
          <a:p>
            <a:r>
              <a:rPr lang="en-US" sz="800" i="1" dirty="0">
                <a:solidFill>
                  <a:srgbClr val="000000"/>
                </a:solidFill>
              </a:rPr>
              <a:t>*Pooled over 3 cultivars (GA-06G, GA Greener, Tifguard) and 2 site-years (2012, 2013)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2186001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3833" y="2362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0" y="16764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-7%</a:t>
            </a:r>
          </a:p>
        </p:txBody>
      </p:sp>
    </p:spTree>
    <p:extLst>
      <p:ext uri="{BB962C8B-B14F-4D97-AF65-F5344CB8AC3E}">
        <p14:creationId xmlns:p14="http://schemas.microsoft.com/office/powerpoint/2010/main" val="12450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Irrigated Peanut Yield Response to PRE Applied Pyroxasulfone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391042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413268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PE-01-15</a:t>
            </a:r>
          </a:p>
          <a:p>
            <a:r>
              <a:rPr lang="en-US" sz="1200" i="1" dirty="0">
                <a:solidFill>
                  <a:srgbClr val="000000"/>
                </a:solidFill>
              </a:rPr>
              <a:t>GA-06G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6384667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LSD </a:t>
            </a:r>
            <a:r>
              <a:rPr lang="en-US" sz="1200" i="1" dirty="0">
                <a:solidFill>
                  <a:srgbClr val="000000"/>
                </a:solidFill>
              </a:rPr>
              <a:t>0.10 = </a:t>
            </a:r>
            <a:r>
              <a:rPr lang="en-US" sz="1200" i="1" dirty="0" smtClean="0">
                <a:solidFill>
                  <a:srgbClr val="000000"/>
                </a:solidFill>
              </a:rPr>
              <a:t>906</a:t>
            </a:r>
            <a:endParaRPr lang="en-US" sz="1200" i="1" dirty="0">
              <a:solidFill>
                <a:srgbClr val="000000"/>
              </a:solidFill>
            </a:endParaRPr>
          </a:p>
          <a:p>
            <a:r>
              <a:rPr lang="en-US" sz="1200" i="1" dirty="0">
                <a:solidFill>
                  <a:srgbClr val="000000"/>
                </a:solidFill>
              </a:rPr>
              <a:t>CV = 13.06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2133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-19%</a:t>
            </a:r>
          </a:p>
        </p:txBody>
      </p:sp>
    </p:spTree>
    <p:extLst>
      <p:ext uri="{BB962C8B-B14F-4D97-AF65-F5344CB8AC3E}">
        <p14:creationId xmlns:p14="http://schemas.microsoft.com/office/powerpoint/2010/main" val="872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:\field pictures\2013 FIELD SHOTS\2013-05-01\00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2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PE-14-13, May 1, 15 DAT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Georgia-06G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925" y="6310699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NTC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5943600"/>
            <a:ext cx="1670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Pyroxasulfone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0.079 lb ai/A</a:t>
            </a:r>
          </a:p>
          <a:p>
            <a:r>
              <a:rPr lang="en-US" dirty="0">
                <a:solidFill>
                  <a:prstClr val="black"/>
                </a:solidFill>
              </a:rPr>
              <a:t>(1.5 oz/A 85DG)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0967" y="5943600"/>
            <a:ext cx="1663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Pyroxasulfone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0.159 lb ai/A</a:t>
            </a:r>
          </a:p>
          <a:p>
            <a:r>
              <a:rPr lang="en-US" dirty="0">
                <a:solidFill>
                  <a:prstClr val="black"/>
                </a:solidFill>
              </a:rPr>
              <a:t>(3 oz/A 85DG)</a:t>
            </a:r>
          </a:p>
        </p:txBody>
      </p:sp>
    </p:spTree>
    <p:extLst>
      <p:ext uri="{BB962C8B-B14F-4D97-AF65-F5344CB8AC3E}">
        <p14:creationId xmlns:p14="http://schemas.microsoft.com/office/powerpoint/2010/main" val="26274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 Injury with Pyroxasulfone – 22 DAT (lb ai/A)</a:t>
            </a:r>
            <a:endParaRPr lang="en-US" dirty="0"/>
          </a:p>
        </p:txBody>
      </p:sp>
      <p:pic>
        <p:nvPicPr>
          <p:cNvPr id="3074" name="Picture 2" descr="L:\field pictures\2015 field pictures\2015-05-19\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19" y="1308100"/>
            <a:ext cx="67945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1827" y="1371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371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0.087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3848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0.109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3054" y="58578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0.174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0940" y="5943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0.219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227207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PE-01-15</a:t>
            </a:r>
          </a:p>
          <a:p>
            <a:r>
              <a:rPr lang="en-US" dirty="0">
                <a:solidFill>
                  <a:srgbClr val="000000"/>
                </a:solidFill>
              </a:rPr>
              <a:t>May 19</a:t>
            </a:r>
          </a:p>
        </p:txBody>
      </p:sp>
    </p:spTree>
    <p:extLst>
      <p:ext uri="{BB962C8B-B14F-4D97-AF65-F5344CB8AC3E}">
        <p14:creationId xmlns:p14="http://schemas.microsoft.com/office/powerpoint/2010/main" val="15046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12" ma:contentTypeDescription="Create a new document." ma:contentTypeScope="" ma:versionID="7ff9a848a0b53b546b6e19a4a08b710a">
  <xsd:schema xmlns:xsd="http://www.w3.org/2001/XMLSchema" xmlns:xs="http://www.w3.org/2001/XMLSchema" xmlns:p="http://schemas.microsoft.com/office/2006/metadata/properties" xmlns:ns3="d2182f11-ec6d-4344-bcdd-126cac1ae7e5" xmlns:ns4="c613e7a6-ae2b-4057-9573-8cbc37370f0f" targetNamespace="http://schemas.microsoft.com/office/2006/metadata/properties" ma:root="true" ma:fieldsID="0076a1af99168d0678363606b7b8b9e0" ns3:_="" ns4:_=""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6BD9B7-5755-489B-8137-7C8C74970B7D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d2182f11-ec6d-4344-bcdd-126cac1ae7e5"/>
    <ds:schemaRef ds:uri="http://schemas.microsoft.com/office/2006/documentManagement/types"/>
    <ds:schemaRef ds:uri="http://schemas.microsoft.com/office/infopath/2007/PartnerControls"/>
    <ds:schemaRef ds:uri="c613e7a6-ae2b-4057-9573-8cbc37370f0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34C8B4-50A4-4131-9047-3D1B8EB3C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F446B2-5AA7-4028-A232-84EA119BB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10135</TotalTime>
  <Words>1254</Words>
  <Application>Microsoft Office PowerPoint</Application>
  <PresentationFormat>On-screen Show (4:3)</PresentationFormat>
  <Paragraphs>333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4_Peanuts</vt:lpstr>
      <vt:lpstr>Peanuts</vt:lpstr>
      <vt:lpstr>1_Office Theme</vt:lpstr>
      <vt:lpstr>3_Peanuts</vt:lpstr>
      <vt:lpstr>Anthem Flex for Weed  Control in Peanut</vt:lpstr>
      <vt:lpstr>Pyroxasulfone</vt:lpstr>
      <vt:lpstr>Chemical Properties</vt:lpstr>
      <vt:lpstr>Pyroxasulfone/Peanut Research in Georgia</vt:lpstr>
      <vt:lpstr>Pyroxasulfone in Peanut General Summary</vt:lpstr>
      <vt:lpstr>Irrigated Peanut Yield Response to PRE Applied Proxasulfone</vt:lpstr>
      <vt:lpstr>Irrigated Peanut Yield Response to PRE Applied Pyroxasulfone</vt:lpstr>
      <vt:lpstr>PowerPoint Presentation</vt:lpstr>
      <vt:lpstr>Peanut Injury with Pyroxasulfone – 22 DAT (lb ai/A)</vt:lpstr>
      <vt:lpstr>Peanut Leaf Cupping Caused by Pyroxasulfone Applied PRE</vt:lpstr>
      <vt:lpstr>Anthem Flex in Peanut</vt:lpstr>
      <vt:lpstr>Weed Control in Peanut with Anthem Flex - 2017</vt:lpstr>
      <vt:lpstr>Weed Control in Peanut with Anthem Flex - 2018</vt:lpstr>
      <vt:lpstr>Gramoxone + Storm + Anthem Flex</vt:lpstr>
      <vt:lpstr>Anthem Flex Injury from POST Applications</vt:lpstr>
      <vt:lpstr>‘GA-06G’ Yield Response to Anthem Flex 4SE + NIS Applied Postemergence (15-31 DAP) in GA.</vt:lpstr>
      <vt:lpstr>Other Peanut Yield Data</vt:lpstr>
      <vt:lpstr>Anthem Flex + Fungicides</vt:lpstr>
      <vt:lpstr>Some things I have heard said about pyroxasulfone?</vt:lpstr>
      <vt:lpstr>Annual Morningglory Control</vt:lpstr>
      <vt:lpstr>Texas Panicum Control with KIH-485 85WG</vt:lpstr>
      <vt:lpstr>Annual Grass** Control with PRE Herbicides - 2016</vt:lpstr>
      <vt:lpstr>Annual Grass** Control with PRE Herbicides - 2019</vt:lpstr>
      <vt:lpstr>Palmer Amaranth Control with Zidua, Dual Magnum, and Warrant Applied PRE to Bare-Ground - 2011</vt:lpstr>
      <vt:lpstr>Palmer Amaranth Control with Zidua, Dual Magnum, and Warrant Applied PRE to Bare-Ground - 2016</vt:lpstr>
      <vt:lpstr>Palmer Amaranth Control with PRE Herbicides - 2016</vt:lpstr>
      <vt:lpstr>Palmer Amaranth Control with PRE Herbicides - 2019</vt:lpstr>
      <vt:lpstr>Florida Beggarweed Control with PRE Herbicides - 2016</vt:lpstr>
      <vt:lpstr>Residual Weed Control in Soybeans - 2016</vt:lpstr>
      <vt:lpstr>Wild Radish Control with PRE Herbicides - 2019</vt:lpstr>
      <vt:lpstr>Weed Response to PRE Herbicides - 2019</vt:lpstr>
      <vt:lpstr>Final Thoughts?</vt:lpstr>
      <vt:lpstr>Questions/Comments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Zidua for Weed Control  in Peanut</dc:title>
  <dc:creator>Eric P. Prostko</dc:creator>
  <cp:lastModifiedBy>Eric P. Prostko</cp:lastModifiedBy>
  <cp:revision>103</cp:revision>
  <dcterms:created xsi:type="dcterms:W3CDTF">2017-10-31T17:12:28Z</dcterms:created>
  <dcterms:modified xsi:type="dcterms:W3CDTF">2019-10-02T12:17:17Z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